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345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2\February%202022\February%202022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2\February%202022\February%202022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2\February%202022\February%202022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2\February%202022\February%202022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February'!$B$3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February'!$C$3:$N$3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99715.416666666657</c:v>
                </c:pt>
                <c:pt idx="2">
                  <c:v>99715.416666666672</c:v>
                </c:pt>
                <c:pt idx="3">
                  <c:v>99715.416666666672</c:v>
                </c:pt>
                <c:pt idx="4">
                  <c:v>99715.416666666657</c:v>
                </c:pt>
                <c:pt idx="5">
                  <c:v>99715.416666666657</c:v>
                </c:pt>
                <c:pt idx="6">
                  <c:v>99715.416666666672</c:v>
                </c:pt>
                <c:pt idx="7">
                  <c:v>99715.416666666672</c:v>
                </c:pt>
                <c:pt idx="8">
                  <c:v>99715.416666666686</c:v>
                </c:pt>
                <c:pt idx="9">
                  <c:v>99715.416666666672</c:v>
                </c:pt>
                <c:pt idx="10">
                  <c:v>99715.416666666686</c:v>
                </c:pt>
                <c:pt idx="11">
                  <c:v>99715.416666666744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3-4CA1-8908-9EE28A2A1C4C}"/>
            </c:ext>
          </c:extLst>
        </c:ser>
        <c:ser>
          <c:idx val="1"/>
          <c:order val="1"/>
          <c:tx>
            <c:strRef>
              <c:f>'BVAG - February'!$B$4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February'!$C$4:$N$4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3-4CA1-8908-9EE28A2A1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February'!$B$9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February'!$C$9:$N$9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199430.83333333331</c:v>
                </c:pt>
                <c:pt idx="2">
                  <c:v>299146.25</c:v>
                </c:pt>
                <c:pt idx="3">
                  <c:v>398861.66666666669</c:v>
                </c:pt>
                <c:pt idx="4">
                  <c:v>498577.08333333337</c:v>
                </c:pt>
                <c:pt idx="5">
                  <c:v>598292.5</c:v>
                </c:pt>
                <c:pt idx="6">
                  <c:v>698007.91666666663</c:v>
                </c:pt>
                <c:pt idx="7">
                  <c:v>797723.33333333326</c:v>
                </c:pt>
                <c:pt idx="8">
                  <c:v>897438.75</c:v>
                </c:pt>
                <c:pt idx="9">
                  <c:v>997154.16666666663</c:v>
                </c:pt>
                <c:pt idx="10">
                  <c:v>1096869.5833333333</c:v>
                </c:pt>
                <c:pt idx="11">
                  <c:v>1196585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6-4E06-8241-24DA6D895DCE}"/>
            </c:ext>
          </c:extLst>
        </c:ser>
        <c:ser>
          <c:idx val="1"/>
          <c:order val="1"/>
          <c:tx>
            <c:strRef>
              <c:f>'BVAG - February'!$B$10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February'!$C$10:$N$10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33105.08</c:v>
                </c:pt>
                <c:pt idx="3">
                  <c:v>33105.08</c:v>
                </c:pt>
                <c:pt idx="4">
                  <c:v>33105.08</c:v>
                </c:pt>
                <c:pt idx="5">
                  <c:v>33105.08</c:v>
                </c:pt>
                <c:pt idx="6">
                  <c:v>33105.08</c:v>
                </c:pt>
                <c:pt idx="7">
                  <c:v>33105.08</c:v>
                </c:pt>
                <c:pt idx="8">
                  <c:v>33105.08</c:v>
                </c:pt>
                <c:pt idx="9">
                  <c:v>33105.08</c:v>
                </c:pt>
                <c:pt idx="10">
                  <c:v>33105.08</c:v>
                </c:pt>
                <c:pt idx="11">
                  <c:v>33105.08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6-4E06-8241-24DA6D895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February'!$B$21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February'!$C$21:$N$21</c:f>
              <c:numCache>
                <c:formatCode>0.00</c:formatCode>
                <c:ptCount val="12"/>
                <c:pt idx="0">
                  <c:v>94586.973333333328</c:v>
                </c:pt>
                <c:pt idx="1">
                  <c:v>94586.973333333328</c:v>
                </c:pt>
                <c:pt idx="2">
                  <c:v>94586.973333333328</c:v>
                </c:pt>
                <c:pt idx="3">
                  <c:v>94586.973333333328</c:v>
                </c:pt>
                <c:pt idx="4">
                  <c:v>94586.973333333328</c:v>
                </c:pt>
                <c:pt idx="5">
                  <c:v>94586.973333333328</c:v>
                </c:pt>
                <c:pt idx="6">
                  <c:v>94586.973333333328</c:v>
                </c:pt>
                <c:pt idx="7">
                  <c:v>94586.973333333328</c:v>
                </c:pt>
                <c:pt idx="8">
                  <c:v>94586.973333333328</c:v>
                </c:pt>
                <c:pt idx="9">
                  <c:v>133753.67333333331</c:v>
                </c:pt>
                <c:pt idx="10">
                  <c:v>94586.973333333328</c:v>
                </c:pt>
                <c:pt idx="11">
                  <c:v>94586.973333333328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C-430A-AD6A-7E512C3AFFFD}"/>
            </c:ext>
          </c:extLst>
        </c:ser>
        <c:ser>
          <c:idx val="0"/>
          <c:order val="1"/>
          <c:tx>
            <c:strRef>
              <c:f>'BVAG - February'!$B$20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February'!$C$20:$N$20</c:f>
              <c:numCache>
                <c:formatCode>0.00</c:formatCode>
                <c:ptCount val="12"/>
                <c:pt idx="0">
                  <c:v>106323.49</c:v>
                </c:pt>
                <c:pt idx="1">
                  <c:v>100367.53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C-430A-AD6A-7E512C3AF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February'!$B$27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February'!$C$27:$N$27</c:f>
              <c:numCache>
                <c:formatCode>0.00</c:formatCode>
                <c:ptCount val="12"/>
                <c:pt idx="0">
                  <c:v>94586.973333333328</c:v>
                </c:pt>
                <c:pt idx="1">
                  <c:v>189173.94666666666</c:v>
                </c:pt>
                <c:pt idx="2">
                  <c:v>283760.92</c:v>
                </c:pt>
                <c:pt idx="3">
                  <c:v>378347.89333333331</c:v>
                </c:pt>
                <c:pt idx="4">
                  <c:v>472934.86666666664</c:v>
                </c:pt>
                <c:pt idx="5">
                  <c:v>567521.84</c:v>
                </c:pt>
                <c:pt idx="6">
                  <c:v>662108.81333333324</c:v>
                </c:pt>
                <c:pt idx="7">
                  <c:v>756695.78666666662</c:v>
                </c:pt>
                <c:pt idx="8">
                  <c:v>851282.76</c:v>
                </c:pt>
                <c:pt idx="9">
                  <c:v>985036.43333333335</c:v>
                </c:pt>
                <c:pt idx="10">
                  <c:v>1079623.4066666667</c:v>
                </c:pt>
                <c:pt idx="11">
                  <c:v>1174210.3800000001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7-4679-B3B1-F31C95AB5950}"/>
            </c:ext>
          </c:extLst>
        </c:ser>
        <c:ser>
          <c:idx val="0"/>
          <c:order val="1"/>
          <c:tx>
            <c:strRef>
              <c:f>'BVAG - February'!$B$26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February'!$C$26:$N$26</c:f>
              <c:numCache>
                <c:formatCode>General</c:formatCode>
                <c:ptCount val="12"/>
                <c:pt idx="0">
                  <c:v>106323.49</c:v>
                </c:pt>
                <c:pt idx="1">
                  <c:v>206691.02000000002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B7-4679-B3B1-F31C95AB5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February 2022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3524597" y="1298713"/>
            <a:ext cx="5407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February 2021: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$282,144.38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$51,900.05</a:t>
            </a:r>
          </a:p>
          <a:p>
            <a:pPr marL="342900" indent="-342900">
              <a:buAutoNum type="arabicParenR"/>
            </a:pPr>
            <a:r>
              <a:rPr lang="en-US" sz="1600" dirty="0"/>
              <a:t>Received first significant tax revenue Feb 28th, ~ $335K was not booked in February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0789BB-0031-44DD-A968-093563B0F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25" y="1074615"/>
            <a:ext cx="3345872" cy="575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February</a:t>
            </a:r>
            <a:r>
              <a:rPr lang="en-US" dirty="0"/>
              <a:t>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05" y="6093061"/>
            <a:ext cx="376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$33K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EA9CD3-4A06-481D-85FB-EB9DADA73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04" y="1074615"/>
            <a:ext cx="7071996" cy="1953590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42280"/>
              </p:ext>
            </p:extLst>
          </p:nvPr>
        </p:nvGraphicFramePr>
        <p:xfrm>
          <a:off x="0" y="3474715"/>
          <a:ext cx="4458748" cy="2331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838495"/>
              </p:ext>
            </p:extLst>
          </p:nvPr>
        </p:nvGraphicFramePr>
        <p:xfrm>
          <a:off x="4522404" y="3465716"/>
          <a:ext cx="4458748" cy="2340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February</a:t>
            </a:r>
            <a:r>
              <a:rPr lang="en-US" dirty="0"/>
              <a:t> 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789" y="5886320"/>
            <a:ext cx="8587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$5.8K overspent for February (+)payroll, (-)fire fighting, (+)training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$17.5K overspent for YTD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Note that we realized the legal settlement in February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A258B3B-BC5F-4C3E-92B5-FF2AEECD83FB}"/>
              </a:ext>
            </a:extLst>
          </p:cNvPr>
          <p:cNvGrpSpPr/>
          <p:nvPr/>
        </p:nvGrpSpPr>
        <p:grpSpPr>
          <a:xfrm>
            <a:off x="1471832" y="1103302"/>
            <a:ext cx="6034088" cy="3019818"/>
            <a:chOff x="1554956" y="1074615"/>
            <a:chExt cx="6034088" cy="349627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4DDAB83-A039-4A29-83BF-192BD397D4DF}"/>
                </a:ext>
              </a:extLst>
            </p:cNvPr>
            <p:cNvGrpSpPr/>
            <p:nvPr/>
          </p:nvGrpSpPr>
          <p:grpSpPr>
            <a:xfrm>
              <a:off x="1554956" y="1074615"/>
              <a:ext cx="6034088" cy="2029432"/>
              <a:chOff x="1554956" y="1155342"/>
              <a:chExt cx="6034088" cy="2029432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F9340146-0F0D-47AB-8D7B-8C424FF4C9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54956" y="1155342"/>
                <a:ext cx="6034088" cy="385763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55408402-6348-4C2F-9313-E29362C876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4956" y="1536949"/>
                <a:ext cx="6034088" cy="1647825"/>
              </a:xfrm>
              <a:prstGeom prst="rect">
                <a:avLst/>
              </a:prstGeom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9B36637-07FA-4113-81C9-5B160240E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54956" y="3104042"/>
              <a:ext cx="6034088" cy="1466850"/>
            </a:xfrm>
            <a:prstGeom prst="rect">
              <a:avLst/>
            </a:prstGeom>
          </p:spPr>
        </p:pic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055786"/>
              </p:ext>
            </p:extLst>
          </p:nvPr>
        </p:nvGraphicFramePr>
        <p:xfrm>
          <a:off x="76995" y="4123112"/>
          <a:ext cx="4495006" cy="1846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420096"/>
              </p:ext>
            </p:extLst>
          </p:nvPr>
        </p:nvGraphicFramePr>
        <p:xfrm>
          <a:off x="4416424" y="4123120"/>
          <a:ext cx="4673543" cy="1894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February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Presently overspending budget at ~9K per month, will be adding command vehicle lease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Need to watch monthly burn rate, maintaining present rate would exceed our planned expenses by ~$70K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Need to target planned monthly burn rate of $94.5K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182191</TotalTime>
  <Words>149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February 2022</vt:lpstr>
      <vt:lpstr>NFPD Income – February 2022</vt:lpstr>
      <vt:lpstr>NFPD Expense – February 2022</vt:lpstr>
      <vt:lpstr>NFPD Finance – February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122</cp:revision>
  <dcterms:created xsi:type="dcterms:W3CDTF">2020-08-05T18:00:36Z</dcterms:created>
  <dcterms:modified xsi:type="dcterms:W3CDTF">2022-03-12T23:26:37Z</dcterms:modified>
</cp:coreProperties>
</file>