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333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April%202023\April%202023%20Financials%20Worksheet%20(Summary)%20v1%20(version%20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April%202023\April%202023%20Financials%20Worksheet%20(Summary)%20v1%20(version%20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April%202023\April%202023%20Financials%20Worksheet%20(Summary)%20v1%20(version%201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April%202023\April%202023%20Financials%20Worksheet%20(Summary)%20v1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April'!$B$3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B-4409-80EC-AC23870DEA9A}"/>
            </c:ext>
          </c:extLst>
        </c:ser>
        <c:ser>
          <c:idx val="1"/>
          <c:order val="1"/>
          <c:tx>
            <c:strRef>
              <c:f>'BVAG - April'!$B$4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April'!$C$4:$N$4</c:f>
              <c:numCache>
                <c:formatCode>General</c:formatCode>
                <c:ptCount val="12"/>
                <c:pt idx="0">
                  <c:v>3020.77</c:v>
                </c:pt>
                <c:pt idx="1">
                  <c:v>69256.69</c:v>
                </c:pt>
                <c:pt idx="2">
                  <c:v>338113.37</c:v>
                </c:pt>
                <c:pt idx="3">
                  <c:v>78079.089999999967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B-4409-80EC-AC23870DE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April'!$B$9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0-4CE0-8B99-3AFAEBB70324}"/>
            </c:ext>
          </c:extLst>
        </c:ser>
        <c:ser>
          <c:idx val="1"/>
          <c:order val="1"/>
          <c:tx>
            <c:strRef>
              <c:f>'BVAG - April'!$B$10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April'!$C$10:$N$10</c:f>
              <c:numCache>
                <c:formatCode>General</c:formatCode>
                <c:ptCount val="12"/>
                <c:pt idx="0">
                  <c:v>3020.77</c:v>
                </c:pt>
                <c:pt idx="1">
                  <c:v>72277.460000000006</c:v>
                </c:pt>
                <c:pt idx="2">
                  <c:v>410390.83</c:v>
                </c:pt>
                <c:pt idx="3">
                  <c:v>488469.92</c:v>
                </c:pt>
                <c:pt idx="4">
                  <c:v>488469.92</c:v>
                </c:pt>
                <c:pt idx="5">
                  <c:v>488469.92</c:v>
                </c:pt>
                <c:pt idx="6">
                  <c:v>488469.92</c:v>
                </c:pt>
                <c:pt idx="7">
                  <c:v>488469.92</c:v>
                </c:pt>
                <c:pt idx="8">
                  <c:v>488469.92</c:v>
                </c:pt>
                <c:pt idx="9">
                  <c:v>488469.92</c:v>
                </c:pt>
                <c:pt idx="10">
                  <c:v>488469.92</c:v>
                </c:pt>
                <c:pt idx="11">
                  <c:v>488469.92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0-4CE0-8B99-3AFAEBB70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April'!$B$21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A-48B3-B139-E27A52F72172}"/>
            </c:ext>
          </c:extLst>
        </c:ser>
        <c:ser>
          <c:idx val="0"/>
          <c:order val="1"/>
          <c:tx>
            <c:strRef>
              <c:f>'BVAG - April'!$B$20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April'!$C$20:$N$20</c:f>
              <c:numCache>
                <c:formatCode>0.00</c:formatCode>
                <c:ptCount val="12"/>
                <c:pt idx="0">
                  <c:v>71773.06</c:v>
                </c:pt>
                <c:pt idx="1">
                  <c:v>134201.48000000001</c:v>
                </c:pt>
                <c:pt idx="2">
                  <c:v>117190.13</c:v>
                </c:pt>
                <c:pt idx="3">
                  <c:v>100630.79000000004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A-48B3-B139-E27A52F72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April'!$B$27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4-4E62-B1B3-A2FCA633E5E9}"/>
            </c:ext>
          </c:extLst>
        </c:ser>
        <c:ser>
          <c:idx val="0"/>
          <c:order val="1"/>
          <c:tx>
            <c:strRef>
              <c:f>'BVAG - April'!$B$26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April'!$C$26:$N$26</c:f>
              <c:numCache>
                <c:formatCode>General</c:formatCode>
                <c:ptCount val="12"/>
                <c:pt idx="0">
                  <c:v>71773.06</c:v>
                </c:pt>
                <c:pt idx="1">
                  <c:v>205974.54</c:v>
                </c:pt>
                <c:pt idx="2">
                  <c:v>323164.67000000004</c:v>
                </c:pt>
                <c:pt idx="3">
                  <c:v>423795.46000000008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4-4E62-B1B3-A2FCA633E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54">
            <a:extLst>
              <a:ext uri="{FF2B5EF4-FFF2-40B4-BE49-F238E27FC236}">
                <a16:creationId xmlns:a16="http://schemas.microsoft.com/office/drawing/2014/main" id="{B59F0DC3-233F-DDF4-FBAD-5153F76C0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04" y="1571272"/>
            <a:ext cx="7543271" cy="146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April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67527" y="4901432"/>
            <a:ext cx="635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April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$606,834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$387,141 (practically equal in 2023)</a:t>
            </a:r>
          </a:p>
          <a:p>
            <a:pPr marL="342900" indent="-342900">
              <a:buAutoNum type="arabicParenR"/>
            </a:pPr>
            <a:r>
              <a:rPr lang="en-US" sz="1600" dirty="0" err="1"/>
              <a:t>Add’l</a:t>
            </a:r>
            <a:r>
              <a:rPr lang="en-US" sz="1600" dirty="0"/>
              <a:t> $2500 requested to be added to “Reserved for Water Systems”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2895189" y="1581711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7" name="Picture 156">
            <a:extLst>
              <a:ext uri="{FF2B5EF4-FFF2-40B4-BE49-F238E27FC236}">
                <a16:creationId xmlns:a16="http://schemas.microsoft.com/office/drawing/2014/main" id="{D04C120F-1483-489B-8D58-0D761BDCC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89" y="3039008"/>
            <a:ext cx="3504034" cy="922801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79F81133-3526-6848-F604-5AEBD1DFA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90" y="3963454"/>
            <a:ext cx="3504034" cy="209550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66E02545-A7A2-AEEA-073C-D97486F247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804" y="4173591"/>
            <a:ext cx="3494419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April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652209"/>
            <a:ext cx="851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$475,830 in tax revenue + $1601 (donations) + $4300 (uncategorized) +$6739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received in April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1F4D2A-7E46-A5E0-86C1-590694E45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316" y="1074615"/>
            <a:ext cx="5524500" cy="1638300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36347"/>
              </p:ext>
            </p:extLst>
          </p:nvPr>
        </p:nvGraphicFramePr>
        <p:xfrm>
          <a:off x="59266" y="3043767"/>
          <a:ext cx="4457701" cy="242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001858"/>
              </p:ext>
            </p:extLst>
          </p:nvPr>
        </p:nvGraphicFramePr>
        <p:xfrm>
          <a:off x="4453466" y="3043768"/>
          <a:ext cx="4631268" cy="242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April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822" y="5583206"/>
            <a:ext cx="858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$1.6K overspent for April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Items over equal monthly distribution, HR consulting, building utilities and vehicle maintenance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YTD overspent by $27,629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7C52863-55BB-A373-246E-F3A93C38E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17" y="1086187"/>
            <a:ext cx="5524500" cy="190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E315860-18A0-6E81-5122-EFEAB3EF9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917" y="1275560"/>
            <a:ext cx="5524500" cy="1638300"/>
          </a:xfrm>
          <a:prstGeom prst="rect">
            <a:avLst/>
          </a:prstGeom>
        </p:spPr>
      </p:pic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873149"/>
              </p:ext>
            </p:extLst>
          </p:nvPr>
        </p:nvGraphicFramePr>
        <p:xfrm>
          <a:off x="62441" y="2950633"/>
          <a:ext cx="4378326" cy="267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800931"/>
              </p:ext>
            </p:extLst>
          </p:nvPr>
        </p:nvGraphicFramePr>
        <p:xfrm>
          <a:off x="4385733" y="2950633"/>
          <a:ext cx="4627034" cy="263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April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District received ~ $180K of tax revenue in April of 2022 vs. $78K in 2023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expenses ran very close to evenly distributed expense prediction for April 2023, items of note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 Heart &amp; Circulatory =&gt; paid $1993.61 vs annual budget amount of $2250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gross wages =&gt; $9,533 less than budgeted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EMS MD Advisor =&gt; $7000 vs annual budget amount of $7200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Physio Maintenance Contract =&gt; $7280.60 vs annual budget amount of $5430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Vehicle Maintenance =&gt; $5575.73 vs evenly distributed expense of $2917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Board to consider </a:t>
            </a:r>
            <a:r>
              <a:rPr lang="en-US" dirty="0" err="1"/>
              <a:t>a</a:t>
            </a:r>
            <a:r>
              <a:rPr lang="en-US" sz="1800" dirty="0" err="1"/>
              <a:t>dd’l</a:t>
            </a:r>
            <a:r>
              <a:rPr lang="en-US" sz="1800" dirty="0"/>
              <a:t> </a:t>
            </a:r>
            <a:r>
              <a:rPr lang="en-US" sz="1800"/>
              <a:t>$2500 </a:t>
            </a:r>
            <a:r>
              <a:rPr lang="en-US" sz="1800" dirty="0"/>
              <a:t>to be added to “Reserved for Water Systems”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Running close to budget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5" ma:contentTypeDescription="Create a new document." ma:contentTypeScope="" ma:versionID="316333fef504376e70e22e2ea6811bb9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73d113b2469ae60ca7ef57232326775a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78AFA5-4208-429D-B629-01B607B32EE6}"/>
</file>

<file path=customXml/itemProps2.xml><?xml version="1.0" encoding="utf-8"?>
<ds:datastoreItem xmlns:ds="http://schemas.openxmlformats.org/officeDocument/2006/customXml" ds:itemID="{495A55DE-8719-4BF0-B6C7-EB359E0FBCD2}"/>
</file>

<file path=customXml/itemProps3.xml><?xml version="1.0" encoding="utf-8"?>
<ds:datastoreItem xmlns:ds="http://schemas.openxmlformats.org/officeDocument/2006/customXml" ds:itemID="{56740323-A91A-41DF-A54E-7392C34CBC26}"/>
</file>

<file path=docProps/app.xml><?xml version="1.0" encoding="utf-8"?>
<Properties xmlns="http://schemas.openxmlformats.org/officeDocument/2006/extended-properties" xmlns:vt="http://schemas.openxmlformats.org/officeDocument/2006/docPropsVTypes">
  <TotalTime>226422</TotalTime>
  <Words>254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April 2023</vt:lpstr>
      <vt:lpstr>NFPD Income – April 2023</vt:lpstr>
      <vt:lpstr>NFPD Expense – April 2023</vt:lpstr>
      <vt:lpstr>NFPD Finance – April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132</cp:revision>
  <dcterms:created xsi:type="dcterms:W3CDTF">2020-08-05T18:00:36Z</dcterms:created>
  <dcterms:modified xsi:type="dcterms:W3CDTF">2023-05-14T23:16:07Z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