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94"/>
  </p:normalViewPr>
  <p:slideViewPr>
    <p:cSldViewPr snapToGrid="0" snapToObjects="1">
      <p:cViewPr varScale="1">
        <p:scale>
          <a:sx n="116" d="100"/>
          <a:sy n="116" d="100"/>
        </p:scale>
        <p:origin x="15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1\July%202021\July%202021%20Financials%20Worksheet%20(Summary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July'!$B$3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July'!$C$2:$N$2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July'!$C$3:$N$3</c:f>
              <c:numCache>
                <c:formatCode>General</c:formatCode>
                <c:ptCount val="12"/>
                <c:pt idx="0">
                  <c:v>81951.416666666672</c:v>
                </c:pt>
                <c:pt idx="1">
                  <c:v>81951.416666666672</c:v>
                </c:pt>
                <c:pt idx="2">
                  <c:v>81951.416666666657</c:v>
                </c:pt>
                <c:pt idx="3">
                  <c:v>81951.416666666672</c:v>
                </c:pt>
                <c:pt idx="4">
                  <c:v>81951.416666666657</c:v>
                </c:pt>
                <c:pt idx="5">
                  <c:v>81951.416666666657</c:v>
                </c:pt>
                <c:pt idx="6">
                  <c:v>81951.416666666672</c:v>
                </c:pt>
                <c:pt idx="7">
                  <c:v>81951.416666666672</c:v>
                </c:pt>
                <c:pt idx="8">
                  <c:v>81951.416666666686</c:v>
                </c:pt>
                <c:pt idx="9">
                  <c:v>81951.416666666672</c:v>
                </c:pt>
                <c:pt idx="10">
                  <c:v>81951.416666666686</c:v>
                </c:pt>
                <c:pt idx="11">
                  <c:v>81951.416666666744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49-4B8E-AA15-7BE00CFDF1AC}"/>
            </c:ext>
          </c:extLst>
        </c:ser>
        <c:ser>
          <c:idx val="1"/>
          <c:order val="1"/>
          <c:tx>
            <c:strRef>
              <c:f>'BVAG - July'!$B$4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July'!$C$2:$N$2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July'!$C$4:$N$4</c:f>
              <c:numCache>
                <c:formatCode>General</c:formatCode>
                <c:ptCount val="12"/>
                <c:pt idx="0">
                  <c:v>0</c:v>
                </c:pt>
                <c:pt idx="1">
                  <c:v>25854.55</c:v>
                </c:pt>
                <c:pt idx="2">
                  <c:v>253752.27000000002</c:v>
                </c:pt>
                <c:pt idx="3">
                  <c:v>94088.770000000019</c:v>
                </c:pt>
                <c:pt idx="4">
                  <c:v>259504.99999999994</c:v>
                </c:pt>
                <c:pt idx="5">
                  <c:v>94226.859999999986</c:v>
                </c:pt>
                <c:pt idx="6">
                  <c:v>176643.57000000007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49-4B8E-AA15-7BE00CFDF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July'!$B$9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July'!$C$8:$N$8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July'!$C$9:$N$9</c:f>
              <c:numCache>
                <c:formatCode>General</c:formatCode>
                <c:ptCount val="12"/>
                <c:pt idx="0">
                  <c:v>81951.416666666672</c:v>
                </c:pt>
                <c:pt idx="1">
                  <c:v>163902.83333333334</c:v>
                </c:pt>
                <c:pt idx="2">
                  <c:v>245854.25</c:v>
                </c:pt>
                <c:pt idx="3">
                  <c:v>327805.66666666669</c:v>
                </c:pt>
                <c:pt idx="4">
                  <c:v>409757.08333333337</c:v>
                </c:pt>
                <c:pt idx="5">
                  <c:v>491708.5</c:v>
                </c:pt>
                <c:pt idx="6">
                  <c:v>573659.91666666663</c:v>
                </c:pt>
                <c:pt idx="7">
                  <c:v>655611.33333333326</c:v>
                </c:pt>
                <c:pt idx="8">
                  <c:v>737562.75</c:v>
                </c:pt>
                <c:pt idx="9">
                  <c:v>819514.16666666663</c:v>
                </c:pt>
                <c:pt idx="10">
                  <c:v>901465.58333333326</c:v>
                </c:pt>
                <c:pt idx="11">
                  <c:v>983417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7A-4BC1-A8DF-6A0B97255777}"/>
            </c:ext>
          </c:extLst>
        </c:ser>
        <c:ser>
          <c:idx val="1"/>
          <c:order val="1"/>
          <c:tx>
            <c:strRef>
              <c:f>'BVAG - July'!$B$10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July'!$C$8:$N$8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July'!$C$10:$N$10</c:f>
              <c:numCache>
                <c:formatCode>General</c:formatCode>
                <c:ptCount val="12"/>
                <c:pt idx="0">
                  <c:v>0</c:v>
                </c:pt>
                <c:pt idx="1">
                  <c:v>25854.55</c:v>
                </c:pt>
                <c:pt idx="2">
                  <c:v>279606.82</c:v>
                </c:pt>
                <c:pt idx="3">
                  <c:v>373695.59</c:v>
                </c:pt>
                <c:pt idx="4">
                  <c:v>633200.59</c:v>
                </c:pt>
                <c:pt idx="5">
                  <c:v>727427.45</c:v>
                </c:pt>
                <c:pt idx="6">
                  <c:v>904071.02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7A-4BC1-A8DF-6A0B97255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July'!$B$21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July'!$C$19:$N$19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July'!$C$21:$N$21</c:f>
              <c:numCache>
                <c:formatCode>0.00</c:formatCode>
                <c:ptCount val="12"/>
                <c:pt idx="0">
                  <c:v>80643.136666666687</c:v>
                </c:pt>
                <c:pt idx="1">
                  <c:v>80643.136666666687</c:v>
                </c:pt>
                <c:pt idx="2">
                  <c:v>80643.136666666687</c:v>
                </c:pt>
                <c:pt idx="3">
                  <c:v>80643.136666666687</c:v>
                </c:pt>
                <c:pt idx="4">
                  <c:v>80643.136666666687</c:v>
                </c:pt>
                <c:pt idx="5">
                  <c:v>80643.136666666687</c:v>
                </c:pt>
                <c:pt idx="6">
                  <c:v>80643.136666666687</c:v>
                </c:pt>
                <c:pt idx="7">
                  <c:v>80643.136666666687</c:v>
                </c:pt>
                <c:pt idx="8">
                  <c:v>80643.136666666687</c:v>
                </c:pt>
                <c:pt idx="9">
                  <c:v>80643.136666666687</c:v>
                </c:pt>
                <c:pt idx="10">
                  <c:v>80643.136666666687</c:v>
                </c:pt>
                <c:pt idx="11">
                  <c:v>80643.136666666687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3A-472A-A9DA-78567925EC4C}"/>
            </c:ext>
          </c:extLst>
        </c:ser>
        <c:ser>
          <c:idx val="0"/>
          <c:order val="1"/>
          <c:tx>
            <c:strRef>
              <c:f>'BVAG - July'!$B$20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July'!$C$19:$N$19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July'!$C$20:$N$20</c:f>
              <c:numCache>
                <c:formatCode>0.00</c:formatCode>
                <c:ptCount val="12"/>
                <c:pt idx="0">
                  <c:v>56695.289999999994</c:v>
                </c:pt>
                <c:pt idx="1">
                  <c:v>74129.640000000014</c:v>
                </c:pt>
                <c:pt idx="2">
                  <c:v>80152.87</c:v>
                </c:pt>
                <c:pt idx="3">
                  <c:v>81232.14</c:v>
                </c:pt>
                <c:pt idx="4">
                  <c:v>60375.090000000004</c:v>
                </c:pt>
                <c:pt idx="5">
                  <c:v>60769.440000000039</c:v>
                </c:pt>
                <c:pt idx="6">
                  <c:v>55789.19000000001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3A-472A-A9DA-78567925E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July'!$B$27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July'!$C$25:$N$25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July'!$C$27:$N$27</c:f>
              <c:numCache>
                <c:formatCode>0.00</c:formatCode>
                <c:ptCount val="12"/>
                <c:pt idx="0">
                  <c:v>80643.136666666687</c:v>
                </c:pt>
                <c:pt idx="1">
                  <c:v>161286.27333333337</c:v>
                </c:pt>
                <c:pt idx="2">
                  <c:v>241929.41000000006</c:v>
                </c:pt>
                <c:pt idx="3">
                  <c:v>322572.54666666675</c:v>
                </c:pt>
                <c:pt idx="4">
                  <c:v>403215.68333333347</c:v>
                </c:pt>
                <c:pt idx="5">
                  <c:v>483858.82000000018</c:v>
                </c:pt>
                <c:pt idx="6">
                  <c:v>564501.9566666669</c:v>
                </c:pt>
                <c:pt idx="7">
                  <c:v>645145.09333333361</c:v>
                </c:pt>
                <c:pt idx="8">
                  <c:v>725788.23000000033</c:v>
                </c:pt>
                <c:pt idx="9">
                  <c:v>806431.36666666705</c:v>
                </c:pt>
                <c:pt idx="10">
                  <c:v>887074.50333333376</c:v>
                </c:pt>
                <c:pt idx="11">
                  <c:v>967717.64000000048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F-4068-B7DF-4B3311DB7EA4}"/>
            </c:ext>
          </c:extLst>
        </c:ser>
        <c:ser>
          <c:idx val="0"/>
          <c:order val="1"/>
          <c:tx>
            <c:strRef>
              <c:f>'BVAG - July'!$B$26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July'!$C$25:$N$25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July'!$C$26:$N$26</c:f>
              <c:numCache>
                <c:formatCode>General</c:formatCode>
                <c:ptCount val="12"/>
                <c:pt idx="0">
                  <c:v>56695.289999999994</c:v>
                </c:pt>
                <c:pt idx="1">
                  <c:v>130824.93000000001</c:v>
                </c:pt>
                <c:pt idx="2">
                  <c:v>210977.8</c:v>
                </c:pt>
                <c:pt idx="3">
                  <c:v>292209.94</c:v>
                </c:pt>
                <c:pt idx="4">
                  <c:v>352585.03</c:v>
                </c:pt>
                <c:pt idx="5">
                  <c:v>413354.47000000009</c:v>
                </c:pt>
                <c:pt idx="6">
                  <c:v>469143.66000000009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EF-4068-B7DF-4B3311DB7E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July 2021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3879791" y="1298713"/>
            <a:ext cx="48070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Follow-up Items from June Board Mtg</a:t>
            </a:r>
          </a:p>
          <a:p>
            <a:pPr marL="342900" indent="-342900">
              <a:buAutoNum type="arabicParenR"/>
            </a:pPr>
            <a:r>
              <a:rPr lang="en-US" sz="1600" dirty="0"/>
              <a:t>Carryover: Grant Match Reserve will be adjusted after reimbursement from State is received for </a:t>
            </a:r>
            <a:r>
              <a:rPr lang="en-US" sz="1600" dirty="0" err="1"/>
              <a:t>Lifepaks</a:t>
            </a:r>
            <a:r>
              <a:rPr lang="en-US" sz="1600" dirty="0"/>
              <a:t> =&gt; </a:t>
            </a:r>
            <a:r>
              <a:rPr lang="en-US" sz="1600" dirty="0">
                <a:solidFill>
                  <a:srgbClr val="FF0000"/>
                </a:solidFill>
              </a:rPr>
              <a:t>Payment received from the State for EMS grant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6964A9-AD4E-4F4F-9574-1F30EEF1F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34" y="1074615"/>
            <a:ext cx="3022968" cy="569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July 2021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7462" y="6214282"/>
            <a:ext cx="3763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To date received 92% of total expected 2021 income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1315AC-61CC-410A-A2C2-143F268F818F}"/>
              </a:ext>
            </a:extLst>
          </p:cNvPr>
          <p:cNvSpPr txBox="1"/>
          <p:nvPr/>
        </p:nvSpPr>
        <p:spPr>
          <a:xfrm>
            <a:off x="4544678" y="6214282"/>
            <a:ext cx="4395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~$330K ahead of evenly allocated income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From Aug-Dec received $72K of income</a:t>
            </a: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14576F43-B5E5-476E-B781-58CB246A0112}"/>
              </a:ext>
            </a:extLst>
          </p:cNvPr>
          <p:cNvGrpSpPr/>
          <p:nvPr/>
        </p:nvGrpSpPr>
        <p:grpSpPr>
          <a:xfrm>
            <a:off x="1123677" y="1074615"/>
            <a:ext cx="6594389" cy="2626327"/>
            <a:chOff x="1345342" y="1200150"/>
            <a:chExt cx="6057900" cy="222327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ECD2DED-0140-436F-95BA-154AC7602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45342" y="1200150"/>
              <a:ext cx="6057900" cy="14859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D66B375-8F99-458B-9BC1-561B08109D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45342" y="2685232"/>
              <a:ext cx="6057900" cy="738188"/>
            </a:xfrm>
            <a:prstGeom prst="rect">
              <a:avLst/>
            </a:prstGeom>
          </p:spPr>
        </p:pic>
      </p:grp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187086"/>
              </p:ext>
            </p:extLst>
          </p:nvPr>
        </p:nvGraphicFramePr>
        <p:xfrm>
          <a:off x="103539" y="3793911"/>
          <a:ext cx="4468461" cy="2450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391431"/>
              </p:ext>
            </p:extLst>
          </p:nvPr>
        </p:nvGraphicFramePr>
        <p:xfrm>
          <a:off x="4420873" y="3798365"/>
          <a:ext cx="4570728" cy="2450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July 2021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1" y="6128026"/>
            <a:ext cx="8587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$24.8K under spent for July vs budget evenly allocated prediction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Approximately $95.4K underspent for 2021 through July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7BDBEED-28D3-4911-8C36-01E147BF97C9}"/>
              </a:ext>
            </a:extLst>
          </p:cNvPr>
          <p:cNvGrpSpPr/>
          <p:nvPr/>
        </p:nvGrpSpPr>
        <p:grpSpPr>
          <a:xfrm>
            <a:off x="1452438" y="1114772"/>
            <a:ext cx="6057900" cy="2767297"/>
            <a:chOff x="1209417" y="1172438"/>
            <a:chExt cx="6057900" cy="276729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B7E54EC-B773-4020-AE34-C374ABA7B8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09417" y="1172438"/>
              <a:ext cx="6057900" cy="385763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4E83D0E-B426-47D2-92D2-233C17A7F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09417" y="1554082"/>
              <a:ext cx="6057900" cy="16478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FCE1EE5-F3EA-43D1-82E4-96EB6DBBA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09417" y="3196785"/>
              <a:ext cx="6057900" cy="742950"/>
            </a:xfrm>
            <a:prstGeom prst="rect">
              <a:avLst/>
            </a:prstGeom>
          </p:spPr>
        </p:pic>
      </p:grp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385168"/>
              </p:ext>
            </p:extLst>
          </p:nvPr>
        </p:nvGraphicFramePr>
        <p:xfrm>
          <a:off x="99621" y="3888260"/>
          <a:ext cx="4299385" cy="213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213277"/>
              </p:ext>
            </p:extLst>
          </p:nvPr>
        </p:nvGraphicFramePr>
        <p:xfrm>
          <a:off x="4317434" y="3882069"/>
          <a:ext cx="4447625" cy="2244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July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265" y="1280777"/>
            <a:ext cx="87333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Remaining budgeted spend through 2021 is ~$403K with total unreserved funds of $582K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Note that the retained earnings that were reported as $149,299 based on 2020 audit likely makes up most of $179K of apparent surplus shown above, with our monthly underspend contributing the remaining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Suggest increasing capital reserve with 2021 year end surplus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No major adjustments needed at this time</a:t>
            </a:r>
          </a:p>
        </p:txBody>
      </p: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59191</TotalTime>
  <Words>176</Words>
  <Application>Microsoft Office PowerPoint</Application>
  <PresentationFormat>On-screen Show (4:3)</PresentationFormat>
  <Paragraphs>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July 2021</vt:lpstr>
      <vt:lpstr>NFPD Income – July 2021</vt:lpstr>
      <vt:lpstr>NFPD Expense – July 2021</vt:lpstr>
      <vt:lpstr>NFPD Finance – July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91</cp:revision>
  <dcterms:created xsi:type="dcterms:W3CDTF">2020-08-05T18:00:36Z</dcterms:created>
  <dcterms:modified xsi:type="dcterms:W3CDTF">2021-08-14T22:05:07Z</dcterms:modified>
</cp:coreProperties>
</file>